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26866850" cy="15113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Mistrully" panose="02020500000000000000" charset="0"/>
      <p:regular r:id="rId7"/>
    </p:embeddedFont>
    <p:embeddedFont>
      <p:font typeface="Poppins" panose="00000500000000000000" pitchFamily="2" charset="0"/>
      <p:regular r:id="rId8"/>
    </p:embeddedFont>
    <p:embeddedFont>
      <p:font typeface="Poppins Medium" panose="00000600000000000000" pitchFamily="2" charset="0"/>
      <p:regular r:id="rId9"/>
    </p:embeddedFont>
    <p:embeddedFont>
      <p:font typeface="Poppins Ultra-Bold" panose="02020500000000000000" charset="0"/>
      <p:regular r:id="rId10"/>
    </p:embeddedFont>
    <p:embeddedFont>
      <p:font typeface="微軟正黑體" panose="020B0604030504040204" pitchFamily="34" charset="-120"/>
      <p:regular r:id="rId11"/>
      <p:bold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5136" autoAdjust="0"/>
  </p:normalViewPr>
  <p:slideViewPr>
    <p:cSldViewPr>
      <p:cViewPr varScale="1">
        <p:scale>
          <a:sx n="29" d="100"/>
          <a:sy n="29" d="100"/>
        </p:scale>
        <p:origin x="150" y="276"/>
      </p:cViewPr>
      <p:guideLst>
        <p:guide orient="horz" pos="2160"/>
        <p:guide pos="3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heme" Target="theme/theme1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2038" y="2130426"/>
            <a:ext cx="9769764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4076" y="3886200"/>
            <a:ext cx="804568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934" y="4406901"/>
            <a:ext cx="9769764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934" y="2906714"/>
            <a:ext cx="9769764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4692" y="1600201"/>
            <a:ext cx="507644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42702" y="1600201"/>
            <a:ext cx="507644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692" y="1535113"/>
            <a:ext cx="507844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4692" y="2174875"/>
            <a:ext cx="507844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8711" y="1535113"/>
            <a:ext cx="508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8711" y="2174875"/>
            <a:ext cx="508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93" y="273050"/>
            <a:ext cx="378139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3772" y="273051"/>
            <a:ext cx="642537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693" y="1435101"/>
            <a:ext cx="378139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2873" y="4800600"/>
            <a:ext cx="6896304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52873" y="612775"/>
            <a:ext cx="6896304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52873" y="5367338"/>
            <a:ext cx="6896304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33034" y="274639"/>
            <a:ext cx="258611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4692" y="274639"/>
            <a:ext cx="7566778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4692" y="274638"/>
            <a:ext cx="103444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692" y="1600201"/>
            <a:ext cx="1034445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4692" y="6356351"/>
            <a:ext cx="2681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27062" y="6356351"/>
            <a:ext cx="3639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7252" y="6356351"/>
            <a:ext cx="2681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75654" y="938132"/>
            <a:ext cx="10330491" cy="1033049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D970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430186" y="2391618"/>
            <a:ext cx="10972800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00"/>
              </a:lnSpc>
            </a:pPr>
            <a:r>
              <a:rPr lang="en-US" sz="6000" dirty="0">
                <a:solidFill>
                  <a:srgbClr val="111D41"/>
                </a:solidFill>
                <a:latin typeface="Poppins"/>
                <a:ea typeface="Poppins"/>
                <a:cs typeface="Poppins"/>
                <a:sym typeface="Poppins"/>
              </a:rPr>
              <a:t>NEURAL GASTROENTEROLOGY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3966825" y="529302"/>
            <a:ext cx="11148148" cy="1114814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F5F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704075" y="0"/>
            <a:ext cx="11193843" cy="15113000"/>
            <a:chOff x="0" y="0"/>
            <a:chExt cx="1578794" cy="2875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78794" cy="2875043"/>
            </a:xfrm>
            <a:custGeom>
              <a:avLst/>
              <a:gdLst/>
              <a:ahLst/>
              <a:cxnLst/>
              <a:rect l="l" t="t" r="r" b="b"/>
              <a:pathLst>
                <a:path w="1578794" h="2875043">
                  <a:moveTo>
                    <a:pt x="0" y="0"/>
                  </a:moveTo>
                  <a:lnTo>
                    <a:pt x="1578794" y="0"/>
                  </a:lnTo>
                  <a:lnTo>
                    <a:pt x="1578794" y="2875043"/>
                  </a:lnTo>
                  <a:lnTo>
                    <a:pt x="0" y="2875043"/>
                  </a:lnTo>
                  <a:close/>
                </a:path>
              </a:pathLst>
            </a:custGeom>
            <a:solidFill>
              <a:srgbClr val="0A2245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578794" cy="29226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14770858" y="1333355"/>
            <a:ext cx="9540082" cy="9540044"/>
            <a:chOff x="0" y="0"/>
            <a:chExt cx="6350000" cy="63499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t="-695" b="-49305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887386" y="7489769"/>
            <a:ext cx="10058400" cy="142931"/>
            <a:chOff x="0" y="0"/>
            <a:chExt cx="546201" cy="2561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46201" cy="25612"/>
            </a:xfrm>
            <a:custGeom>
              <a:avLst/>
              <a:gdLst/>
              <a:ahLst/>
              <a:cxnLst/>
              <a:rect l="l" t="t" r="r" b="b"/>
              <a:pathLst>
                <a:path w="546201" h="25612">
                  <a:moveTo>
                    <a:pt x="0" y="0"/>
                  </a:moveTo>
                  <a:lnTo>
                    <a:pt x="546201" y="0"/>
                  </a:lnTo>
                  <a:lnTo>
                    <a:pt x="546201" y="25612"/>
                  </a:lnTo>
                  <a:lnTo>
                    <a:pt x="0" y="25612"/>
                  </a:lnTo>
                  <a:close/>
                </a:path>
              </a:pathLst>
            </a:custGeom>
            <a:solidFill>
              <a:srgbClr val="ED9701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0"/>
              <a:ext cx="546201" cy="1208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677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-53975" y="0"/>
            <a:ext cx="906868" cy="7560000"/>
            <a:chOff x="0" y="0"/>
            <a:chExt cx="158248" cy="135466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8248" cy="1354667"/>
            </a:xfrm>
            <a:custGeom>
              <a:avLst/>
              <a:gdLst/>
              <a:ahLst/>
              <a:cxnLst/>
              <a:rect l="l" t="t" r="r" b="b"/>
              <a:pathLst>
                <a:path w="158248" h="1354667">
                  <a:moveTo>
                    <a:pt x="0" y="0"/>
                  </a:moveTo>
                  <a:lnTo>
                    <a:pt x="158248" y="0"/>
                  </a:lnTo>
                  <a:lnTo>
                    <a:pt x="158248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ED9701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0"/>
              <a:ext cx="158248" cy="14499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677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53975" y="7560001"/>
            <a:ext cx="906868" cy="7552999"/>
            <a:chOff x="0" y="0"/>
            <a:chExt cx="158248" cy="135466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8248" cy="1354667"/>
            </a:xfrm>
            <a:custGeom>
              <a:avLst/>
              <a:gdLst/>
              <a:ahLst/>
              <a:cxnLst/>
              <a:rect l="l" t="t" r="r" b="b"/>
              <a:pathLst>
                <a:path w="158248" h="1354667">
                  <a:moveTo>
                    <a:pt x="0" y="0"/>
                  </a:moveTo>
                  <a:lnTo>
                    <a:pt x="158248" y="0"/>
                  </a:lnTo>
                  <a:lnTo>
                    <a:pt x="158248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0A2245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0"/>
              <a:ext cx="158248" cy="14499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677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0197306" y="8822216"/>
            <a:ext cx="3825782" cy="4774767"/>
          </a:xfrm>
          <a:custGeom>
            <a:avLst/>
            <a:gdLst/>
            <a:ahLst/>
            <a:cxnLst/>
            <a:rect l="l" t="t" r="r" b="b"/>
            <a:pathLst>
              <a:path w="3139231" h="3917917">
                <a:moveTo>
                  <a:pt x="0" y="0"/>
                </a:moveTo>
                <a:lnTo>
                  <a:pt x="3139231" y="0"/>
                </a:lnTo>
                <a:lnTo>
                  <a:pt x="3139231" y="3917917"/>
                </a:lnTo>
                <a:lnTo>
                  <a:pt x="0" y="39179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6A529BA-5518-4482-B8D0-6A2CEB596176}"/>
              </a:ext>
            </a:extLst>
          </p:cNvPr>
          <p:cNvGrpSpPr/>
          <p:nvPr/>
        </p:nvGrpSpPr>
        <p:grpSpPr>
          <a:xfrm>
            <a:off x="2086903" y="8242300"/>
            <a:ext cx="5530042" cy="938794"/>
            <a:chOff x="2467903" y="8746587"/>
            <a:chExt cx="5530042" cy="938794"/>
          </a:xfrm>
        </p:grpSpPr>
        <p:sp>
          <p:nvSpPr>
            <p:cNvPr id="25" name="Freeform 25"/>
            <p:cNvSpPr/>
            <p:nvPr/>
          </p:nvSpPr>
          <p:spPr>
            <a:xfrm>
              <a:off x="2467903" y="8746587"/>
              <a:ext cx="896548" cy="938794"/>
            </a:xfrm>
            <a:custGeom>
              <a:avLst/>
              <a:gdLst/>
              <a:ahLst/>
              <a:cxnLst/>
              <a:rect l="l" t="t" r="r" b="b"/>
              <a:pathLst>
                <a:path w="1195398" h="1251725">
                  <a:moveTo>
                    <a:pt x="0" y="0"/>
                  </a:moveTo>
                  <a:lnTo>
                    <a:pt x="1195397" y="0"/>
                  </a:lnTo>
                  <a:lnTo>
                    <a:pt x="1195397" y="1251725"/>
                  </a:lnTo>
                  <a:lnTo>
                    <a:pt x="0" y="1251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3679825" y="8887817"/>
              <a:ext cx="4318120" cy="6563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5599"/>
                </a:lnSpc>
              </a:pPr>
              <a:r>
                <a:rPr lang="en-US" sz="3999" b="1" dirty="0">
                  <a:solidFill>
                    <a:srgbClr val="111D4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Poppins Medium"/>
                  <a:sym typeface="Poppins Medium"/>
                </a:rPr>
                <a:t>2025/04/23 (三)</a:t>
              </a:r>
            </a:p>
          </p:txBody>
        </p:sp>
      </p:grpSp>
      <p:sp>
        <p:nvSpPr>
          <p:cNvPr id="27" name="Freeform 27"/>
          <p:cNvSpPr/>
          <p:nvPr/>
        </p:nvSpPr>
        <p:spPr>
          <a:xfrm>
            <a:off x="2079626" y="9637051"/>
            <a:ext cx="911102" cy="911102"/>
          </a:xfrm>
          <a:custGeom>
            <a:avLst/>
            <a:gdLst/>
            <a:ahLst/>
            <a:cxnLst/>
            <a:rect l="l" t="t" r="r" b="b"/>
            <a:pathLst>
              <a:path w="1214803" h="1214803">
                <a:moveTo>
                  <a:pt x="0" y="0"/>
                </a:moveTo>
                <a:lnTo>
                  <a:pt x="1214803" y="0"/>
                </a:lnTo>
                <a:lnTo>
                  <a:pt x="1214803" y="1214803"/>
                </a:lnTo>
                <a:lnTo>
                  <a:pt x="0" y="12148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3298825" y="9764435"/>
            <a:ext cx="5217494" cy="6563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99"/>
              </a:lnSpc>
            </a:pPr>
            <a:r>
              <a:rPr lang="en-US" sz="3999" b="1" dirty="0">
                <a:solidFill>
                  <a:srgbClr val="111D4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oppins Medium"/>
                <a:sym typeface="Poppins Medium"/>
              </a:rPr>
              <a:t>11:00</a:t>
            </a:r>
            <a:r>
              <a:rPr lang="zh-TW" altLang="en-US" sz="3999" b="1" dirty="0">
                <a:solidFill>
                  <a:srgbClr val="111D4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oppins Medium"/>
                <a:sym typeface="Poppins Medium"/>
              </a:rPr>
              <a:t> </a:t>
            </a:r>
            <a:r>
              <a:rPr lang="en-US" altLang="zh-TW" sz="3999" b="1" dirty="0">
                <a:solidFill>
                  <a:srgbClr val="111D4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oppins Medium"/>
                <a:sym typeface="Poppins Medium"/>
              </a:rPr>
              <a:t>AM</a:t>
            </a:r>
            <a:r>
              <a:rPr lang="zh-TW" altLang="en-US" sz="3999" b="1" dirty="0">
                <a:solidFill>
                  <a:srgbClr val="111D4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oppins Medium"/>
                <a:sym typeface="Poppins Medium"/>
              </a:rPr>
              <a:t> </a:t>
            </a:r>
            <a:r>
              <a:rPr lang="en-US" sz="3999" b="1" dirty="0">
                <a:solidFill>
                  <a:srgbClr val="111D4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oppins Medium"/>
                <a:sym typeface="Poppins Medium"/>
              </a:rPr>
              <a:t>-</a:t>
            </a:r>
            <a:r>
              <a:rPr lang="zh-TW" altLang="en-US" sz="3999" b="1" dirty="0">
                <a:solidFill>
                  <a:srgbClr val="111D4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oppins Medium"/>
                <a:sym typeface="Poppins Medium"/>
              </a:rPr>
              <a:t> </a:t>
            </a:r>
            <a:r>
              <a:rPr lang="en-US" sz="3999" b="1" dirty="0">
                <a:solidFill>
                  <a:srgbClr val="111D4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oppins Medium"/>
                <a:sym typeface="Poppins Medium"/>
              </a:rPr>
              <a:t>12:00 PM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C99E9E1-6C73-4E1E-91F8-22A4102B7911}"/>
              </a:ext>
            </a:extLst>
          </p:cNvPr>
          <p:cNvGrpSpPr/>
          <p:nvPr/>
        </p:nvGrpSpPr>
        <p:grpSpPr>
          <a:xfrm>
            <a:off x="2186875" y="11004110"/>
            <a:ext cx="7803923" cy="1004113"/>
            <a:chOff x="2567875" y="11508397"/>
            <a:chExt cx="7803923" cy="1004113"/>
          </a:xfrm>
        </p:grpSpPr>
        <p:sp>
          <p:nvSpPr>
            <p:cNvPr id="29" name="Freeform 29"/>
            <p:cNvSpPr/>
            <p:nvPr/>
          </p:nvSpPr>
          <p:spPr>
            <a:xfrm>
              <a:off x="2567875" y="11508397"/>
              <a:ext cx="696603" cy="1004113"/>
            </a:xfrm>
            <a:custGeom>
              <a:avLst/>
              <a:gdLst/>
              <a:ahLst/>
              <a:cxnLst/>
              <a:rect l="l" t="t" r="r" b="b"/>
              <a:pathLst>
                <a:path w="928804" h="1338817">
                  <a:moveTo>
                    <a:pt x="0" y="0"/>
                  </a:moveTo>
                  <a:lnTo>
                    <a:pt x="928804" y="0"/>
                  </a:lnTo>
                  <a:lnTo>
                    <a:pt x="928804" y="1338817"/>
                  </a:lnTo>
                  <a:lnTo>
                    <a:pt x="0" y="1338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3679825" y="11682286"/>
              <a:ext cx="6691973" cy="65633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5599"/>
                </a:lnSpc>
              </a:pPr>
              <a:r>
                <a:rPr lang="en-US" sz="3999" b="1" dirty="0">
                  <a:solidFill>
                    <a:srgbClr val="111D4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Poppins"/>
                  <a:sym typeface="Poppins"/>
                </a:rPr>
                <a:t>臺大醫學院基醫大樓202講堂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8669445" y="12592808"/>
            <a:ext cx="6445529" cy="1745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591"/>
              </a:lnSpc>
            </a:pPr>
            <a:r>
              <a:rPr lang="en-US" sz="3279" b="1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ASSOCIATE PROFESSOR</a:t>
            </a:r>
          </a:p>
          <a:p>
            <a:pPr algn="r">
              <a:lnSpc>
                <a:spcPts val="4591"/>
              </a:lnSpc>
            </a:pPr>
            <a:r>
              <a:rPr lang="en-US" sz="3279" b="1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BOSTON CHILDREN’S HOSPITAL</a:t>
            </a:r>
          </a:p>
          <a:p>
            <a:pPr algn="r">
              <a:lnSpc>
                <a:spcPts val="4591"/>
              </a:lnSpc>
            </a:pPr>
            <a:r>
              <a:rPr lang="en-US" sz="3279" b="1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HARVARD MEDICAL SCHOOL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079626" y="3791446"/>
            <a:ext cx="11673921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7000" b="1" dirty="0">
                <a:solidFill>
                  <a:srgbClr val="111D41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Glial biology on</a:t>
            </a:r>
            <a:r>
              <a:rPr lang="zh-TW" altLang="en-US" sz="7000" b="1" dirty="0">
                <a:solidFill>
                  <a:srgbClr val="111D41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 </a:t>
            </a:r>
            <a:r>
              <a:rPr lang="en-US" sz="7000" b="1" dirty="0">
                <a:solidFill>
                  <a:srgbClr val="111D41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the frontlines of</a:t>
            </a:r>
            <a:r>
              <a:rPr lang="zh-TW" altLang="en-US" sz="7000" b="1" dirty="0">
                <a:solidFill>
                  <a:srgbClr val="111D41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 </a:t>
            </a:r>
            <a:r>
              <a:rPr lang="en-US" sz="7000" b="1" dirty="0">
                <a:solidFill>
                  <a:srgbClr val="111D41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the</a:t>
            </a:r>
          </a:p>
          <a:p>
            <a:pPr algn="ctr">
              <a:lnSpc>
                <a:spcPts val="8400"/>
              </a:lnSpc>
            </a:pPr>
            <a:r>
              <a:rPr lang="en-US" sz="7000" b="1" dirty="0">
                <a:solidFill>
                  <a:srgbClr val="111D41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gut-brain axis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7460685" y="10991417"/>
            <a:ext cx="7654288" cy="1453059"/>
            <a:chOff x="0" y="0"/>
            <a:chExt cx="10205718" cy="1937411"/>
          </a:xfrm>
        </p:grpSpPr>
        <p:sp>
          <p:nvSpPr>
            <p:cNvPr id="34" name="TextBox 34"/>
            <p:cNvSpPr txBox="1"/>
            <p:nvPr/>
          </p:nvSpPr>
          <p:spPr>
            <a:xfrm>
              <a:off x="0" y="906692"/>
              <a:ext cx="10205718" cy="10307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6290"/>
                </a:lnSpc>
                <a:spcBef>
                  <a:spcPct val="0"/>
                </a:spcBef>
              </a:pPr>
              <a:r>
                <a:rPr lang="en-US" sz="4492" b="1" spc="-85" dirty="0">
                  <a:solidFill>
                    <a:srgbClr val="ED9701"/>
                  </a:solidFill>
                  <a:latin typeface="Poppins Ultra-Bold"/>
                  <a:ea typeface="Poppins Ultra-Bold"/>
                  <a:cs typeface="Poppins Ultra-Bold"/>
                  <a:sym typeface="Poppins Ultra-Bold"/>
                </a:rPr>
                <a:t>MEENAKSHI RAO MD, PHD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064360" y="-123825"/>
              <a:ext cx="4141358" cy="1025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6290"/>
                </a:lnSpc>
                <a:spcBef>
                  <a:spcPct val="0"/>
                </a:spcBef>
              </a:pPr>
              <a:r>
                <a:rPr lang="en-US" sz="4492" b="1" spc="-85" dirty="0">
                  <a:solidFill>
                    <a:srgbClr val="FFFFFF"/>
                  </a:solidFill>
                  <a:latin typeface="Poppins Ultra-Bold"/>
                  <a:ea typeface="Poppins Ultra-Bold"/>
                  <a:cs typeface="Poppins Ultra-Bold"/>
                  <a:sym typeface="Poppins Ultra-Bold"/>
                </a:rPr>
                <a:t>Speaker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079625" y="13620749"/>
            <a:ext cx="8486720" cy="677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99" b="1" dirty="0" err="1">
                <a:solidFill>
                  <a:srgbClr val="111D4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oppins"/>
                <a:sym typeface="Poppins"/>
              </a:rPr>
              <a:t>主辦單位</a:t>
            </a:r>
            <a:r>
              <a:rPr lang="en-US" sz="3999" b="1" dirty="0">
                <a:solidFill>
                  <a:srgbClr val="111D4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oppins"/>
                <a:sym typeface="Poppins"/>
              </a:rPr>
              <a:t>: </a:t>
            </a:r>
            <a:r>
              <a:rPr lang="en-US" sz="3999" b="1" dirty="0" err="1">
                <a:solidFill>
                  <a:srgbClr val="111D4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oppins"/>
                <a:sym typeface="Poppins"/>
              </a:rPr>
              <a:t>臺大醫學院口生所</a:t>
            </a:r>
            <a:r>
              <a:rPr lang="en-US" sz="3999" b="1" dirty="0">
                <a:solidFill>
                  <a:srgbClr val="111D4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oppins"/>
                <a:sym typeface="Poppins"/>
              </a:rPr>
              <a:t>, </a:t>
            </a:r>
            <a:r>
              <a:rPr lang="en-US" sz="3999" b="1" dirty="0" err="1">
                <a:solidFill>
                  <a:srgbClr val="111D4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oppins"/>
                <a:sym typeface="Poppins"/>
              </a:rPr>
              <a:t>生理所</a:t>
            </a:r>
            <a:endParaRPr lang="en-US" sz="3999" b="1" dirty="0">
              <a:solidFill>
                <a:srgbClr val="111D4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Poppins"/>
              <a:sym typeface="Poppins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5821086" y="927100"/>
            <a:ext cx="4191000" cy="14715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329"/>
              </a:lnSpc>
            </a:pPr>
            <a:r>
              <a:rPr lang="en-US" sz="10000" dirty="0">
                <a:solidFill>
                  <a:srgbClr val="111D41"/>
                </a:solidFill>
                <a:latin typeface="Mistrully"/>
                <a:ea typeface="Mistrully"/>
                <a:cs typeface="Mistrully"/>
                <a:sym typeface="Mistrully"/>
              </a:rPr>
              <a:t>Seminar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43</Words>
  <Application>Microsoft Office PowerPoint</Application>
  <PresentationFormat>自訂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9" baseType="lpstr">
      <vt:lpstr>Poppins Ultra-Bold</vt:lpstr>
      <vt:lpstr>Arial</vt:lpstr>
      <vt:lpstr>Poppins</vt:lpstr>
      <vt:lpstr>Calibri</vt:lpstr>
      <vt:lpstr>Mistrully</vt:lpstr>
      <vt:lpstr>微軟正黑體</vt:lpstr>
      <vt:lpstr>Poppins Medium</vt:lpstr>
      <vt:lpstr>Office Theme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Yellow Dark Blue and White Modern Webinar Poster Landscape</dc:title>
  <dc:creator>WTKUO</dc:creator>
  <cp:lastModifiedBy>user</cp:lastModifiedBy>
  <cp:revision>8</cp:revision>
  <dcterms:created xsi:type="dcterms:W3CDTF">2006-08-16T00:00:00Z</dcterms:created>
  <dcterms:modified xsi:type="dcterms:W3CDTF">2025-03-17T09:08:09Z</dcterms:modified>
  <dc:identifier>DAGh9KydwKQ</dc:identifier>
</cp:coreProperties>
</file>